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5"/>
  </p:notesMasterIdLst>
  <p:sldIdLst>
    <p:sldId id="859" r:id="rId2"/>
    <p:sldId id="987" r:id="rId3"/>
    <p:sldId id="993" r:id="rId4"/>
    <p:sldId id="994" r:id="rId5"/>
    <p:sldId id="995" r:id="rId6"/>
    <p:sldId id="998" r:id="rId7"/>
    <p:sldId id="1000" r:id="rId8"/>
    <p:sldId id="1001" r:id="rId9"/>
    <p:sldId id="1002" r:id="rId10"/>
    <p:sldId id="1003" r:id="rId11"/>
    <p:sldId id="1004" r:id="rId12"/>
    <p:sldId id="988" r:id="rId13"/>
    <p:sldId id="1006" r:id="rId14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15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648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1" d="100"/>
          <a:sy n="81" d="100"/>
        </p:scale>
        <p:origin x="-3876" y="-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2025/6/30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951190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训练一年级上册英语译林版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2025/6/30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7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1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0" y="1820431"/>
            <a:ext cx="12192000" cy="2283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600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Unit 8  Put on your </a:t>
            </a:r>
            <a:r>
              <a:rPr lang="en-US" altLang="zh-CN" sz="600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coat</a:t>
            </a:r>
          </a:p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000" smtClean="0">
                <a:solidFill>
                  <a:prstClr val="black"/>
                </a:solidFill>
                <a:cs typeface="Times New Roman" panose="02020603050405020304" pitchFamily="18" charset="0"/>
              </a:rPr>
              <a:t>Period </a:t>
            </a:r>
            <a:r>
              <a:rPr lang="en-US" altLang="zh-CN" sz="4000">
                <a:solidFill>
                  <a:prstClr val="black"/>
                </a:solidFill>
                <a:cs typeface="Times New Roman" panose="02020603050405020304" pitchFamily="18" charset="0"/>
              </a:rPr>
              <a:t>2</a:t>
            </a:r>
            <a:r>
              <a:rPr lang="zh-CN" altLang="en-US" sz="4000">
                <a:solidFill>
                  <a:prstClr val="black"/>
                </a:solidFill>
                <a:cs typeface="Times New Roman" panose="02020603050405020304" pitchFamily="18" charset="0"/>
              </a:rPr>
              <a:t>　</a:t>
            </a:r>
            <a:r>
              <a:rPr lang="en-US" altLang="zh-CN" sz="4000">
                <a:solidFill>
                  <a:prstClr val="black"/>
                </a:solidFill>
                <a:cs typeface="Times New Roman" panose="02020603050405020304" pitchFamily="18" charset="0"/>
              </a:rPr>
              <a:t>Fun time</a:t>
            </a:r>
            <a:endParaRPr lang="zh-CN" altLang="en-US" sz="4000" dirty="0">
              <a:solidFill>
                <a:prstClr val="black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50176"/>
            <a:ext cx="11485848" cy="2631490"/>
          </a:xfrm>
        </p:spPr>
        <p:txBody>
          <a:bodyPr/>
          <a:lstStyle/>
          <a:p>
            <a:pPr indent="630238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700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 sz="2700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zh-CN" altLang="zh-CN" sz="27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当你想让对方看你的蓝色外套时，你可以说：</a:t>
            </a:r>
            <a:r>
              <a:rPr lang="en-US" altLang="zh-CN" sz="27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Look at my pink coat.</a:t>
            </a:r>
            <a:endParaRPr lang="zh-CN" altLang="zh-CN" sz="27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630238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endParaRPr lang="en-US" altLang="zh-CN" sz="27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630238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 sz="27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</a:p>
          <a:p>
            <a:pPr indent="630238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 sz="2700" smtClean="0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当你想知道这是不是一条围巾时，你可以问：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Is this a scarf?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r32a.jpg" descr="id:2147496063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27648" y="1340768"/>
            <a:ext cx="554990" cy="554990"/>
          </a:xfrm>
          <a:prstGeom prst="rect">
            <a:avLst/>
          </a:prstGeom>
        </p:spPr>
      </p:pic>
      <p:pic>
        <p:nvPicPr>
          <p:cNvPr id="4" name="r32a.jpg" descr="id:2147496063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06574" y="3234050"/>
            <a:ext cx="554990" cy="554990"/>
          </a:xfrm>
          <a:prstGeom prst="rect">
            <a:avLst/>
          </a:prstGeom>
        </p:spPr>
      </p:pic>
      <p:sp>
        <p:nvSpPr>
          <p:cNvPr id="5" name="内容占位符 6"/>
          <p:cNvSpPr txBox="1">
            <a:spLocks/>
          </p:cNvSpPr>
          <p:nvPr/>
        </p:nvSpPr>
        <p:spPr bwMode="auto">
          <a:xfrm>
            <a:off x="360854" y="1837791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Look at my pink coat.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意为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看我的粉色的外套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。而你让对方看你的蓝色外套时，你应该说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Look at my blue coat.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故本题错误。</a:t>
            </a:r>
            <a:endParaRPr lang="zh-CN" altLang="zh-CN" sz="13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6" name="内容占位符 7"/>
          <p:cNvSpPr txBox="1">
            <a:spLocks/>
          </p:cNvSpPr>
          <p:nvPr/>
        </p:nvSpPr>
        <p:spPr bwMode="auto">
          <a:xfrm>
            <a:off x="369998" y="3852274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Is this a scarf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？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意为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这是一条围巾吗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，符合语境。故本题正确。</a:t>
            </a:r>
            <a:endParaRPr lang="zh-CN" altLang="zh-CN" sz="13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1818" y="3195724"/>
            <a:ext cx="660931" cy="716009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4566" y="1268760"/>
            <a:ext cx="690305" cy="7233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61564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692696"/>
            <a:ext cx="11485848" cy="3970318"/>
          </a:xfrm>
        </p:spPr>
        <p:txBody>
          <a:bodyPr/>
          <a:lstStyle/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六、 将下列句子重新排序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组成一段完整的对话。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Yes, Miss Li.	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Whose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谁的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coat is this?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It’s my coat.	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Put on your coat, Lingling.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  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Look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！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There is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a coat on the desk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课桌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017142" y="1465784"/>
            <a:ext cx="3642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mtClean="0">
                <a:ea typeface="楷体" panose="02010609060101010101" pitchFamily="49" charset="-122"/>
              </a:rPr>
              <a:t>5</a:t>
            </a:r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982638" y="2070726"/>
            <a:ext cx="3642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mtClean="0">
                <a:ea typeface="楷体" panose="02010609060101010101" pitchFamily="49" charset="-122"/>
              </a:rPr>
              <a:t>2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982638" y="2718798"/>
            <a:ext cx="3642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mtClean="0">
                <a:ea typeface="楷体" panose="02010609060101010101" pitchFamily="49" charset="-122"/>
              </a:rPr>
              <a:t>3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982638" y="3366870"/>
            <a:ext cx="3642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mtClean="0">
                <a:ea typeface="楷体" panose="02010609060101010101" pitchFamily="49" charset="-122"/>
              </a:rPr>
              <a:t>4</a:t>
            </a:r>
            <a:endParaRPr lang="zh-CN" altLang="en-US"/>
          </a:p>
        </p:txBody>
      </p:sp>
      <p:sp>
        <p:nvSpPr>
          <p:cNvPr id="7" name="内容占位符 1"/>
          <p:cNvSpPr txBox="1">
            <a:spLocks/>
          </p:cNvSpPr>
          <p:nvPr/>
        </p:nvSpPr>
        <p:spPr bwMode="auto">
          <a:xfrm>
            <a:off x="360854" y="4503828"/>
            <a:ext cx="11485848" cy="19495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根据已给出的第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句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看！课桌上有一件外套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可知，下一句为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这是谁的外套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。接下来的对话就是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它是我的外套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穿上你的外套，玲玲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好的，李老师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。故答案顺序为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5 2 3 4 1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3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790374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6574" y="2467018"/>
            <a:ext cx="8712968" cy="1152128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700808"/>
            <a:ext cx="11485848" cy="1949508"/>
          </a:xfrm>
        </p:spPr>
        <p:txBody>
          <a:bodyPr/>
          <a:lstStyle/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七、 用所给句子完成对话。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OK.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B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Put on your coat, Liu Tao.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C. Look, Mum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！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D. Oh, it’s cold.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BS03.eps" descr="id:2147490407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96081" y="908720"/>
            <a:ext cx="10955710" cy="775194"/>
          </a:xfrm>
          <a:prstGeom prst="rect">
            <a:avLst/>
          </a:prstGeom>
        </p:spPr>
      </p:pic>
      <p:pic>
        <p:nvPicPr>
          <p:cNvPr id="4" name="ef84.jpg" descr="id:2147496098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2638822" y="3979898"/>
            <a:ext cx="5904656" cy="2329422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3358902" y="4941168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mtClean="0">
                <a:ea typeface="楷体" panose="02010609060101010101" pitchFamily="49" charset="-122"/>
              </a:rPr>
              <a:t>C</a:t>
            </a: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7535366" y="4941168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mtClean="0">
                <a:ea typeface="楷体" panose="02010609060101010101" pitchFamily="49" charset="-122"/>
              </a:rPr>
              <a:t>D</a:t>
            </a:r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3430910" y="5733256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/>
              <a:t>A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7607374" y="5733256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楷体" panose="02010609060101010101" pitchFamily="49" charset="-122"/>
              </a:rPr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1255802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内容占位符 8"/>
          <p:cNvSpPr>
            <a:spLocks noGrp="1"/>
          </p:cNvSpPr>
          <p:nvPr>
            <p:ph idx="1"/>
          </p:nvPr>
        </p:nvSpPr>
        <p:spPr>
          <a:xfrm>
            <a:off x="360854" y="1687448"/>
            <a:ext cx="11485848" cy="267765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根据所给图片和选项可知，这是刘涛和他妈妈的对话。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是刘涛说的话；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是妈妈说的话。下雪了，刘涛很兴奋，首先说道：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看，妈妈！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妈妈说：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哦，天很冷。穿上你的外套，刘涛。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刘涛答应妈妈，说：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好的。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～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答案为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 D B A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3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0010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700808"/>
            <a:ext cx="11485848" cy="656846"/>
          </a:xfrm>
        </p:spPr>
        <p:txBody>
          <a:bodyPr/>
          <a:lstStyle/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一、 听录音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根据所听内容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给下列图片排序。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BS01.eps" descr="id:2147490225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60854" y="980728"/>
            <a:ext cx="11453495" cy="655320"/>
          </a:xfrm>
          <a:prstGeom prst="rect">
            <a:avLst/>
          </a:prstGeom>
        </p:spPr>
      </p:pic>
      <p:pic>
        <p:nvPicPr>
          <p:cNvPr id="4" name="r281.jpg" descr="id:2147495853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78582" y="3284984"/>
            <a:ext cx="11024477" cy="2016224"/>
          </a:xfrm>
          <a:prstGeom prst="rect">
            <a:avLst/>
          </a:prstGeom>
        </p:spPr>
      </p:pic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2402304"/>
            <a:ext cx="11485848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altLang="zh-CN" b="1" smtClean="0">
                <a:solidFill>
                  <a:srgbClr val="ED028C"/>
                </a:solidFill>
                <a:latin typeface="+mn-ea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sweater</a:t>
            </a:r>
            <a:r>
              <a:rPr lang="zh-CN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2</a:t>
            </a:r>
            <a:r>
              <a:rPr lang="en-US" altLang="zh-CN" b="1" smtClean="0">
                <a:solidFill>
                  <a:srgbClr val="ED028C"/>
                </a:solidFill>
                <a:latin typeface="+mn-ea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coat               3</a:t>
            </a:r>
            <a:r>
              <a:rPr lang="en-US" altLang="zh-CN" b="1" smtClean="0">
                <a:solidFill>
                  <a:srgbClr val="ED028C"/>
                </a:solidFill>
                <a:latin typeface="+mn-ea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cook</a:t>
            </a:r>
            <a:r>
              <a:rPr lang="zh-CN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4</a:t>
            </a:r>
            <a:r>
              <a:rPr lang="en-US" altLang="zh-CN" b="1" smtClean="0">
                <a:solidFill>
                  <a:srgbClr val="ED028C"/>
                </a:solidFill>
                <a:latin typeface="+mn-ea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banana         5</a:t>
            </a:r>
            <a:r>
              <a:rPr lang="en-US" altLang="zh-CN" b="1" smtClean="0">
                <a:solidFill>
                  <a:srgbClr val="ED028C"/>
                </a:solidFill>
                <a:latin typeface="+mn-ea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scarf</a:t>
            </a:r>
            <a:endParaRPr lang="zh-CN" altLang="zh-CN" sz="13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982638" y="4849996"/>
            <a:ext cx="3642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ea typeface="楷体" panose="02010609060101010101" pitchFamily="49" charset="-122"/>
              </a:rPr>
              <a:t>2</a:t>
            </a: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3358902" y="4869160"/>
            <a:ext cx="3642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ea typeface="楷体" panose="02010609060101010101" pitchFamily="49" charset="-122"/>
              </a:rPr>
              <a:t>5</a:t>
            </a:r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5519142" y="4869160"/>
            <a:ext cx="45397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ea typeface="楷体" panose="02010609060101010101" pitchFamily="49" charset="-122"/>
              </a:rPr>
              <a:t> 3</a:t>
            </a:r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8111430" y="4869160"/>
            <a:ext cx="3642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ea typeface="楷体" panose="02010609060101010101" pitchFamily="49" charset="-122"/>
              </a:rPr>
              <a:t>1</a:t>
            </a:r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10703718" y="4869160"/>
            <a:ext cx="3642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ea typeface="楷体" panose="02010609060101010101" pitchFamily="49" charset="-122"/>
              </a:rPr>
              <a:t>4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508255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303177"/>
          </a:xfrm>
        </p:spPr>
        <p:txBody>
          <a:bodyPr/>
          <a:lstStyle/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二、 听录音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判断下列图片与所听内容是否相符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相符的画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    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不相符的画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    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e08.jpg" descr="id:214749586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10369556" y="963476"/>
            <a:ext cx="576580" cy="576580"/>
          </a:xfrm>
          <a:prstGeom prst="rect">
            <a:avLst/>
          </a:prstGeom>
        </p:spPr>
      </p:pic>
      <p:pic>
        <p:nvPicPr>
          <p:cNvPr id="4" name="e09.jpg" descr="id:2147495867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2638822" y="1556792"/>
            <a:ext cx="565785" cy="565785"/>
          </a:xfrm>
          <a:prstGeom prst="rect">
            <a:avLst/>
          </a:prstGeom>
        </p:spPr>
      </p:pic>
      <p:pic>
        <p:nvPicPr>
          <p:cNvPr id="5" name="图片 4"/>
          <p:cNvPicPr/>
          <p:nvPr/>
        </p:nvPicPr>
        <p:blipFill>
          <a:blip r:embed="rId4"/>
          <a:stretch>
            <a:fillRect/>
          </a:stretch>
        </p:blipFill>
        <p:spPr>
          <a:xfrm>
            <a:off x="250984" y="3933056"/>
            <a:ext cx="11688445" cy="2552065"/>
          </a:xfrm>
          <a:prstGeom prst="rect">
            <a:avLst/>
          </a:prstGeom>
        </p:spPr>
      </p:pic>
      <p:sp>
        <p:nvSpPr>
          <p:cNvPr id="6" name="内容占位符 2"/>
          <p:cNvSpPr txBox="1">
            <a:spLocks/>
          </p:cNvSpPr>
          <p:nvPr/>
        </p:nvSpPr>
        <p:spPr bwMode="auto">
          <a:xfrm>
            <a:off x="360854" y="2060848"/>
            <a:ext cx="11485848" cy="203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altLang="zh-CN" b="1" smtClean="0">
                <a:solidFill>
                  <a:srgbClr val="ED028C"/>
                </a:solidFill>
                <a:latin typeface="+mj-ea"/>
                <a:ea typeface="+mj-ea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Put on your sweater.                   2</a:t>
            </a:r>
            <a:r>
              <a:rPr lang="en-US" altLang="zh-CN" b="1" smtClean="0">
                <a:solidFill>
                  <a:srgbClr val="ED028C"/>
                </a:solidFill>
                <a:latin typeface="+mj-ea"/>
                <a:ea typeface="+mj-ea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This is my coat.       3</a:t>
            </a:r>
            <a:r>
              <a:rPr lang="en-US" altLang="zh-CN" b="1" smtClean="0">
                <a:solidFill>
                  <a:srgbClr val="ED028C"/>
                </a:solidFill>
                <a:latin typeface="+mj-ea"/>
                <a:ea typeface="+mj-ea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I can dance.</a:t>
            </a:r>
            <a:endParaRPr lang="zh-CN" altLang="zh-CN" sz="13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en-US" altLang="zh-CN" b="1" smtClean="0">
                <a:solidFill>
                  <a:srgbClr val="ED028C"/>
                </a:solidFill>
                <a:latin typeface="+mj-ea"/>
                <a:ea typeface="+mj-ea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Is this a scarf</a:t>
            </a:r>
            <a:r>
              <a:rPr lang="zh-CN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？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G</a:t>
            </a:r>
            <a:r>
              <a:rPr lang="zh-CN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Yes.     5</a:t>
            </a:r>
            <a:r>
              <a:rPr lang="en-US" altLang="zh-CN" b="1" smtClean="0">
                <a:solidFill>
                  <a:srgbClr val="ED028C"/>
                </a:solidFill>
                <a:latin typeface="+mj-ea"/>
                <a:ea typeface="+mj-ea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Look at my beanie, Ben.</a:t>
            </a:r>
            <a:endParaRPr lang="zh-CN" altLang="zh-CN" sz="13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6</a:t>
            </a:r>
            <a:r>
              <a:rPr lang="en-US" altLang="zh-CN" b="1" smtClean="0">
                <a:solidFill>
                  <a:srgbClr val="ED028C"/>
                </a:solidFill>
                <a:latin typeface="+mj-ea"/>
                <a:ea typeface="+mj-ea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My mum can draw.</a:t>
            </a:r>
            <a:endParaRPr lang="zh-CN" altLang="zh-CN" sz="13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66614" y="5661248"/>
            <a:ext cx="615789" cy="679324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743278" y="5716004"/>
            <a:ext cx="596241" cy="596241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782838" y="5690126"/>
            <a:ext cx="615789" cy="679324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99062" y="5733256"/>
            <a:ext cx="615789" cy="679324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831510" y="5733256"/>
            <a:ext cx="596241" cy="596241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055132" y="5687126"/>
            <a:ext cx="615789" cy="6793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44544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56846"/>
          </a:xfrm>
        </p:spPr>
        <p:txBody>
          <a:bodyPr/>
          <a:lstStyle/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三、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                      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根据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图片提示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完成字谜。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/>
          <p:nvPr/>
        </p:nvPicPr>
        <p:blipFill>
          <a:blip r:embed="rId2"/>
          <a:stretch>
            <a:fillRect/>
          </a:stretch>
        </p:blipFill>
        <p:spPr>
          <a:xfrm>
            <a:off x="1008517" y="862590"/>
            <a:ext cx="3888432" cy="571483"/>
          </a:xfrm>
          <a:prstGeom prst="rect">
            <a:avLst/>
          </a:prstGeom>
        </p:spPr>
      </p:pic>
      <p:pic>
        <p:nvPicPr>
          <p:cNvPr id="4" name="图片 3"/>
          <p:cNvPicPr/>
          <p:nvPr/>
        </p:nvPicPr>
        <p:blipFill>
          <a:blip r:embed="rId3"/>
          <a:stretch>
            <a:fillRect/>
          </a:stretch>
        </p:blipFill>
        <p:spPr>
          <a:xfrm>
            <a:off x="262558" y="1556792"/>
            <a:ext cx="11233248" cy="3994220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2206774" y="2348880"/>
            <a:ext cx="3642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mtClean="0">
                <a:ea typeface="楷体" panose="02010609060101010101" pitchFamily="49" charset="-122"/>
              </a:rPr>
              <a:t>o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2252904" y="2746424"/>
            <a:ext cx="3642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ea typeface="楷体" panose="02010609060101010101" pitchFamily="49" charset="-122"/>
              </a:rPr>
              <a:t>a</a:t>
            </a: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3070870" y="1916832"/>
            <a:ext cx="32412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ea typeface="楷体" panose="02010609060101010101" pitchFamily="49" charset="-122"/>
              </a:rPr>
              <a:t>s</a:t>
            </a:r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3070870" y="3573016"/>
            <a:ext cx="30489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ea typeface="楷体" panose="02010609060101010101" pitchFamily="49" charset="-122"/>
              </a:rPr>
              <a:t>f</a:t>
            </a:r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3862958" y="2377758"/>
            <a:ext cx="2840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ea typeface="楷体" panose="02010609060101010101" pitchFamily="49" charset="-122"/>
              </a:rPr>
              <a:t>l</a:t>
            </a:r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1414686" y="3933056"/>
            <a:ext cx="38504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ea typeface="楷体" panose="02010609060101010101" pitchFamily="49" charset="-122"/>
              </a:rPr>
              <a:t>n</a:t>
            </a:r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1414686" y="4725144"/>
            <a:ext cx="34336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ea typeface="楷体" panose="02010609060101010101" pitchFamily="49" charset="-122"/>
              </a:rPr>
              <a:t>e</a:t>
            </a:r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982638" y="3140968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ea typeface="楷体" panose="02010609060101010101" pitchFamily="49" charset="-122"/>
              </a:rPr>
              <a:t>w</a:t>
            </a:r>
            <a:endParaRPr lang="zh-CN" altLang="en-US"/>
          </a:p>
        </p:txBody>
      </p:sp>
      <p:sp>
        <p:nvSpPr>
          <p:cNvPr id="13" name="矩形 12"/>
          <p:cNvSpPr/>
          <p:nvPr/>
        </p:nvSpPr>
        <p:spPr>
          <a:xfrm>
            <a:off x="2638822" y="3140968"/>
            <a:ext cx="34336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ea typeface="楷体" panose="02010609060101010101" pitchFamily="49" charset="-122"/>
              </a:rPr>
              <a:t>e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505295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844824"/>
            <a:ext cx="11485848" cy="1949508"/>
          </a:xfrm>
        </p:spPr>
        <p:txBody>
          <a:bodyPr/>
          <a:lstStyle/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四、 读一读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在与所给图片相符的句子或对话前打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“√”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This is a sweater.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B. This is a scarf.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BS02.eps" descr="id:214749033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60855" y="1052736"/>
            <a:ext cx="7822584" cy="735183"/>
          </a:xfrm>
          <a:prstGeom prst="rect">
            <a:avLst/>
          </a:prstGeom>
        </p:spPr>
      </p:pic>
      <p:pic>
        <p:nvPicPr>
          <p:cNvPr id="4" name="cz107.jpg" descr="id:2147496021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1054646" y="2780928"/>
            <a:ext cx="1208405" cy="1545590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406574" y="4417948"/>
            <a:ext cx="828092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>
                <a:ea typeface="楷体" panose="02010609060101010101" pitchFamily="49" charset="-122"/>
              </a:rPr>
              <a:t>B</a:t>
            </a:r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选项</a:t>
            </a:r>
            <a:r>
              <a:rPr lang="en-US" altLang="zh-CN">
                <a:latin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这是一条围巾</a:t>
            </a:r>
            <a:r>
              <a:rPr lang="en-US" altLang="zh-CN">
                <a:latin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与图片相符。故选</a:t>
            </a:r>
            <a:r>
              <a:rPr lang="en-US" altLang="zh-CN">
                <a:ea typeface="楷体" panose="02010609060101010101" pitchFamily="49" charset="-122"/>
              </a:rPr>
              <a:t>B</a:t>
            </a:r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4973800" y="3284984"/>
            <a:ext cx="54534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√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253536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754232"/>
            <a:ext cx="11485848" cy="1303177"/>
          </a:xfrm>
        </p:spPr>
        <p:txBody>
          <a:bodyPr/>
          <a:lstStyle/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Put on your beanie.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B. Put on your coat.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cz108.jpg" descr="id:2147496028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1054646" y="1844824"/>
            <a:ext cx="1313657" cy="1512168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406574" y="3553852"/>
            <a:ext cx="885698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>
                <a:ea typeface="楷体" panose="02010609060101010101" pitchFamily="49" charset="-122"/>
              </a:rPr>
              <a:t>A</a:t>
            </a:r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选项</a:t>
            </a:r>
            <a:r>
              <a:rPr lang="en-US" altLang="zh-CN">
                <a:latin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戴上你的小便帽</a:t>
            </a:r>
            <a:r>
              <a:rPr lang="en-US" altLang="zh-CN">
                <a:latin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与图片相符。故选</a:t>
            </a:r>
            <a:r>
              <a:rPr lang="en-US" altLang="zh-CN">
                <a:ea typeface="楷体" panose="02010609060101010101" pitchFamily="49" charset="-122"/>
              </a:rPr>
              <a:t>A</a:t>
            </a:r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4943078" y="1916832"/>
            <a:ext cx="54534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√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04905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50176"/>
            <a:ext cx="11485848" cy="1303177"/>
          </a:xfrm>
        </p:spPr>
        <p:txBody>
          <a:bodyPr/>
          <a:lstStyle/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A sweater, please.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B. A beanie, please.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r284.jpg" descr="id:2147496035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910630" y="1412776"/>
            <a:ext cx="1368152" cy="1249216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406574" y="2852936"/>
            <a:ext cx="806489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>
                <a:ea typeface="楷体" panose="02010609060101010101" pitchFamily="49" charset="-122"/>
              </a:rPr>
              <a:t>A</a:t>
            </a:r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选项</a:t>
            </a:r>
            <a:r>
              <a:rPr lang="en-US" altLang="zh-CN">
                <a:latin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请给我一件毛衣</a:t>
            </a:r>
            <a:r>
              <a:rPr lang="en-US" altLang="zh-CN">
                <a:latin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与图片相符。故选</a:t>
            </a:r>
            <a:r>
              <a:rPr lang="en-US" altLang="zh-CN">
                <a:ea typeface="楷体" panose="02010609060101010101" pitchFamily="49" charset="-122"/>
              </a:rPr>
              <a:t>A</a:t>
            </a:r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4943078" y="1412776"/>
            <a:ext cx="54534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√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52025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898248"/>
            <a:ext cx="11485848" cy="1303177"/>
          </a:xfrm>
        </p:spPr>
        <p:txBody>
          <a:bodyPr/>
          <a:lstStyle/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Is this a coat?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Yes.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B.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Is this a coat?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No.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r286.jpg" descr="id:2147496042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982638" y="2113791"/>
            <a:ext cx="940435" cy="1099185"/>
          </a:xfrm>
          <a:prstGeom prst="rect">
            <a:avLst/>
          </a:prstGeom>
        </p:spPr>
      </p:pic>
      <p:sp>
        <p:nvSpPr>
          <p:cNvPr id="4" name="内容占位符 3"/>
          <p:cNvSpPr txBox="1">
            <a:spLocks/>
          </p:cNvSpPr>
          <p:nvPr/>
        </p:nvSpPr>
        <p:spPr bwMode="auto">
          <a:xfrm>
            <a:off x="360854" y="3348218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选项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这是一件外套吗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是的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与图片相符。故选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4943078" y="2041684"/>
            <a:ext cx="54534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√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090697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908720"/>
            <a:ext cx="11485848" cy="3323987"/>
          </a:xfrm>
        </p:spPr>
        <p:txBody>
          <a:bodyPr/>
          <a:lstStyle/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五、 判断下列情景与所给句子是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    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否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     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相符。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630238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当你想告诉对方你会画画时，你可以说：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I can dance.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630238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630238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endParaRPr lang="en-US" altLang="zh-CN" smtClean="0">
              <a:solidFill>
                <a:srgbClr val="F36B64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630238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 smtClean="0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天气很冷，妈妈想让你穿上毛衣，她可以说：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Put on your coat.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e08.jpg" descr="id:2147496049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5879182" y="1035484"/>
            <a:ext cx="576064" cy="576064"/>
          </a:xfrm>
          <a:prstGeom prst="rect">
            <a:avLst/>
          </a:prstGeom>
        </p:spPr>
      </p:pic>
      <p:pic>
        <p:nvPicPr>
          <p:cNvPr id="4" name="e09.jpg" descr="id:2147496056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7832024" y="1044110"/>
            <a:ext cx="576064" cy="576064"/>
          </a:xfrm>
          <a:prstGeom prst="rect">
            <a:avLst/>
          </a:prstGeom>
        </p:spPr>
      </p:pic>
      <p:pic>
        <p:nvPicPr>
          <p:cNvPr id="5" name="r32a.jpg" descr="id:2147496063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466956" y="1683556"/>
            <a:ext cx="554990" cy="554990"/>
          </a:xfrm>
          <a:prstGeom prst="rect">
            <a:avLst/>
          </a:prstGeom>
        </p:spPr>
      </p:pic>
      <p:pic>
        <p:nvPicPr>
          <p:cNvPr id="6" name="r32a.jpg" descr="id:2147496063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427648" y="3573016"/>
            <a:ext cx="554990" cy="554990"/>
          </a:xfrm>
          <a:prstGeom prst="rect">
            <a:avLst/>
          </a:prstGeom>
        </p:spPr>
      </p:pic>
      <p:sp>
        <p:nvSpPr>
          <p:cNvPr id="7" name="内容占位符 4"/>
          <p:cNvSpPr txBox="1">
            <a:spLocks/>
          </p:cNvSpPr>
          <p:nvPr/>
        </p:nvSpPr>
        <p:spPr bwMode="auto">
          <a:xfrm>
            <a:off x="406574" y="2132856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I can dance.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意为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我会跳舞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。而告诉对方你会画画时，你应该说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I can draw.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。故本题错误。</a:t>
            </a:r>
            <a:endParaRPr lang="zh-CN" altLang="zh-CN" sz="13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8" name="内容占位符 5"/>
          <p:cNvSpPr txBox="1">
            <a:spLocks/>
          </p:cNvSpPr>
          <p:nvPr/>
        </p:nvSpPr>
        <p:spPr bwMode="auto">
          <a:xfrm>
            <a:off x="406574" y="4214055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Put on your coat.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意为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穿上你的外套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。而妈妈让你穿上毛衣时，她会说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Put on your sweater.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。故本题错误。</a:t>
            </a:r>
            <a:endParaRPr lang="zh-CN" altLang="zh-CN" sz="13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34566" y="1628800"/>
            <a:ext cx="690305" cy="723352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34566" y="3501008"/>
            <a:ext cx="690305" cy="7233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14934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32</TotalTime>
  <Words>877</Words>
  <Application>Microsoft Office PowerPoint</Application>
  <PresentationFormat>自定义</PresentationFormat>
  <Paragraphs>72</Paragraphs>
  <Slides>13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13</vt:i4>
      </vt:variant>
    </vt:vector>
  </HeadingPairs>
  <TitlesOfParts>
    <vt:vector size="20" baseType="lpstr">
      <vt:lpstr>黑体</vt:lpstr>
      <vt:lpstr>楷体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Microsoft</cp:lastModifiedBy>
  <cp:revision>346</cp:revision>
  <dcterms:created xsi:type="dcterms:W3CDTF">2020-11-06T05:24:00Z</dcterms:created>
  <dcterms:modified xsi:type="dcterms:W3CDTF">2025-06-30T07:20:39Z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